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0" strictFirstAndLastChars="0" saveSubsetFonts="1">
  <p:sldMasterIdLst>
    <p:sldMasterId id="2147483648" r:id="rId1"/>
  </p:sldMasterIdLst>
  <p:notesMasterIdLst>
    <p:notesMasterId r:id="rId34"/>
  </p:notesMasterIdLst>
  <p:sldIdLst>
    <p:sldId id="324" r:id="rId2"/>
    <p:sldId id="299" r:id="rId3"/>
    <p:sldId id="325" r:id="rId4"/>
    <p:sldId id="372" r:id="rId5"/>
    <p:sldId id="307" r:id="rId6"/>
    <p:sldId id="364" r:id="rId7"/>
    <p:sldId id="363" r:id="rId8"/>
    <p:sldId id="260" r:id="rId9"/>
    <p:sldId id="361" r:id="rId10"/>
    <p:sldId id="315" r:id="rId11"/>
    <p:sldId id="316" r:id="rId12"/>
    <p:sldId id="349" r:id="rId13"/>
    <p:sldId id="319" r:id="rId14"/>
    <p:sldId id="318" r:id="rId15"/>
    <p:sldId id="320" r:id="rId16"/>
    <p:sldId id="358" r:id="rId17"/>
    <p:sldId id="368" r:id="rId18"/>
    <p:sldId id="369" r:id="rId19"/>
    <p:sldId id="360" r:id="rId20"/>
    <p:sldId id="370" r:id="rId21"/>
    <p:sldId id="262" r:id="rId22"/>
    <p:sldId id="263" r:id="rId23"/>
    <p:sldId id="337" r:id="rId24"/>
    <p:sldId id="338" r:id="rId25"/>
    <p:sldId id="264" r:id="rId26"/>
    <p:sldId id="344" r:id="rId27"/>
    <p:sldId id="332" r:id="rId28"/>
    <p:sldId id="373" r:id="rId29"/>
    <p:sldId id="374" r:id="rId30"/>
    <p:sldId id="375" r:id="rId31"/>
    <p:sldId id="376" r:id="rId32"/>
    <p:sldId id="345" r:id="rId33"/>
  </p:sldIdLst>
  <p:sldSz cx="13004800" cy="9753600"/>
  <p:notesSz cx="6858000" cy="9144000"/>
  <p:defaultTextStyle>
    <a:defPPr>
      <a:defRPr lang="ru-RU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E00202"/>
    <a:srgbClr val="D80202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howGuides="1">
      <p:cViewPr>
        <p:scale>
          <a:sx n="44" d="100"/>
          <a:sy n="44" d="100"/>
        </p:scale>
        <p:origin x="-1664" y="-68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34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21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AE17E8-E3EE-4F9B-9BFC-7A7E83FFE745}" type="slidenum">
              <a:rPr lang="ru-RU">
                <a:latin typeface="Arial" pitchFamily="34" charset="0"/>
                <a:cs typeface="Arial" pitchFamily="34" charset="0"/>
              </a:rPr>
              <a:pPr/>
              <a:t>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2339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ru-RU" smtClean="0">
                <a:sym typeface="Helvetica Light" charset="0"/>
              </a:rPr>
              <a:t>Second level</a:t>
            </a:r>
          </a:p>
          <a:p>
            <a:pPr lvl="2"/>
            <a:r>
              <a:rPr lang="ru-RU" smtClean="0">
                <a:sym typeface="Helvetica Light" charset="0"/>
              </a:rPr>
              <a:t>Third level</a:t>
            </a:r>
          </a:p>
          <a:p>
            <a:pPr lvl="3"/>
            <a:r>
              <a:rPr lang="ru-RU" smtClean="0">
                <a:sym typeface="Helvetica Light" charset="0"/>
              </a:rPr>
              <a:t>Fourth level</a:t>
            </a:r>
          </a:p>
          <a:p>
            <a:pPr lvl="4"/>
            <a:r>
              <a:rPr lang="ru-RU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?slideindex=0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?slideindex=0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?slideindex=0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.png"/>
          <p:cNvPicPr>
            <a:picLocks noChangeAspect="1"/>
          </p:cNvPicPr>
          <p:nvPr/>
        </p:nvPicPr>
        <p:blipFill>
          <a:blip r:embed="rId2" cstate="print"/>
          <a:srcRect l="27740" t="42728" r="25786" b="44173"/>
          <a:stretch>
            <a:fillRect/>
          </a:stretch>
        </p:blipFill>
        <p:spPr bwMode="auto">
          <a:xfrm>
            <a:off x="597744" y="6965032"/>
            <a:ext cx="7065963" cy="15954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51" name="Rectangle 2"/>
          <p:cNvSpPr>
            <a:spLocks/>
          </p:cNvSpPr>
          <p:nvPr/>
        </p:nvSpPr>
        <p:spPr bwMode="auto">
          <a:xfrm>
            <a:off x="0" y="0"/>
            <a:ext cx="13004800" cy="5812904"/>
          </a:xfrm>
          <a:prstGeom prst="rect">
            <a:avLst/>
          </a:prstGeom>
          <a:solidFill>
            <a:srgbClr val="E90D12"/>
          </a:solidFill>
          <a:ln w="36124">
            <a:solidFill>
              <a:srgbClr val="EC203D"/>
            </a:solidFill>
            <a:round/>
            <a:headEnd/>
            <a:tailEnd/>
          </a:ln>
        </p:spPr>
        <p:txBody>
          <a:bodyPr lIns="72248" tIns="72248" rIns="72248" bIns="72248" anchor="ctr"/>
          <a:lstStyle/>
          <a:p>
            <a:endParaRPr lang="en-US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21680" y="-91752"/>
            <a:ext cx="7992888" cy="586208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defTabSz="1300163"/>
            <a:r>
              <a:rPr lang="ru-RU" sz="6600" b="1" dirty="0" smtClean="0">
                <a:solidFill>
                  <a:schemeClr val="bg1">
                    <a:lumMod val="65000"/>
                  </a:schemeClr>
                </a:solidFill>
              </a:rPr>
              <a:t>Доклад</a:t>
            </a:r>
          </a:p>
          <a:p>
            <a:pPr defTabSz="1300163"/>
            <a:endParaRPr lang="ru-RU" sz="9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defTabSz="1300163"/>
            <a:r>
              <a:rPr lang="ru-RU" sz="5400" b="1" dirty="0" smtClean="0">
                <a:solidFill>
                  <a:schemeClr val="bg1"/>
                </a:solidFill>
              </a:rPr>
              <a:t>Большое Правительство Владимира Путина и Политбюро 2.0</a:t>
            </a:r>
          </a:p>
          <a:p>
            <a:pPr defTabSz="1300163"/>
            <a:endParaRPr lang="ru-RU" sz="1800" b="1" dirty="0" smtClean="0">
              <a:solidFill>
                <a:schemeClr val="bg1"/>
              </a:solidFill>
            </a:endParaRPr>
          </a:p>
          <a:p>
            <a:pPr defTabSz="1300163"/>
            <a:r>
              <a:rPr lang="ru-RU" sz="4800" b="1" i="1" dirty="0" smtClean="0">
                <a:solidFill>
                  <a:schemeClr val="bg1">
                    <a:lumMod val="65000"/>
                  </a:schemeClr>
                </a:solidFill>
              </a:rPr>
              <a:t>Сокращенная версия</a:t>
            </a:r>
            <a:endParaRPr lang="en-US" sz="48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3" name="Picture 4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0512" y="360040"/>
            <a:ext cx="5652324" cy="4876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054" name="Picture 5" descr="image.png"/>
          <p:cNvPicPr>
            <a:picLocks noChangeAspect="1"/>
          </p:cNvPicPr>
          <p:nvPr/>
        </p:nvPicPr>
        <p:blipFill>
          <a:blip r:embed="rId4" cstate="print"/>
          <a:srcRect l="8983" t="22166" r="29492" b="52470"/>
          <a:stretch>
            <a:fillRect/>
          </a:stretch>
        </p:blipFill>
        <p:spPr bwMode="auto">
          <a:xfrm>
            <a:off x="8487072" y="5841206"/>
            <a:ext cx="4064000" cy="13398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055" name="Picture 6" descr="image.png"/>
          <p:cNvPicPr>
            <a:picLocks noChangeAspect="1"/>
          </p:cNvPicPr>
          <p:nvPr/>
        </p:nvPicPr>
        <p:blipFill>
          <a:blip r:embed="rId4" cstate="print"/>
          <a:srcRect l="8984" t="60985" r="29491" b="8252"/>
          <a:stretch>
            <a:fillRect/>
          </a:stretch>
        </p:blipFill>
        <p:spPr bwMode="auto">
          <a:xfrm>
            <a:off x="8447088" y="7110040"/>
            <a:ext cx="4318000" cy="172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056" name="Picture 7" descr="image.png"/>
          <p:cNvPicPr>
            <a:picLocks noChangeAspect="1"/>
          </p:cNvPicPr>
          <p:nvPr/>
        </p:nvPicPr>
        <p:blipFill>
          <a:blip r:embed="rId5" cstate="print"/>
          <a:srcRect l="8983" t="42122" r="27148" b="39012"/>
          <a:stretch>
            <a:fillRect/>
          </a:stretch>
        </p:blipFill>
        <p:spPr bwMode="auto">
          <a:xfrm>
            <a:off x="8499896" y="8693224"/>
            <a:ext cx="4267200" cy="10081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11269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270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Группа банка «Россия» </a:t>
              </a:r>
            </a:p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(Ю. и М. Ковальчуки)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11267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12" y="1820494"/>
            <a:ext cx="12407056" cy="76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12293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294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Орбиты влияния И. </a:t>
              </a:r>
              <a:r>
                <a:rPr lang="ru-RU" sz="3200" b="1" dirty="0" err="1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Сечина</a:t>
              </a:r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 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12291" name="Picture 4" descr="image.png"/>
          <p:cNvPicPr>
            <a:picLocks noChangeAspect="1"/>
          </p:cNvPicPr>
          <p:nvPr/>
        </p:nvPicPr>
        <p:blipFill>
          <a:blip r:embed="rId3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72" y="2317492"/>
            <a:ext cx="12407056" cy="67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18437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438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Новое правительство.</a:t>
              </a:r>
              <a:endParaRPr lang="ru-RU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Расклад сил</a:t>
              </a:r>
              <a:endParaRPr lang="ru-RU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</p:txBody>
        </p:sp>
      </p:grpSp>
      <p:pic>
        <p:nvPicPr>
          <p:cNvPr id="18435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3" y="1826619"/>
            <a:ext cx="12479063" cy="780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19461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462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Новое правительство.</a:t>
              </a:r>
              <a:endParaRPr lang="ru-RU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 </a:t>
              </a:r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Силовой блок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19459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946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757363"/>
            <a:ext cx="12253912" cy="772794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20484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85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400" b="1">
                  <a:solidFill>
                    <a:srgbClr val="FFFFFF"/>
                  </a:solidFill>
                  <a:latin typeface="Calibri" pitchFamily="34" charset="0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НОВОЕ ПРАВИТЕЛЬСТВО. ЭКОНОМИЧЕСКИЙ БЛОК</a:t>
              </a:r>
              <a:endParaRPr lang="ru-RU" sz="3200">
                <a:latin typeface="Calibri" pitchFamily="34" charset="0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124272"/>
            <a:ext cx="12453536" cy="942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21509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510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Новое правительство. </a:t>
              </a:r>
            </a:p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Социальный блок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21507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2428875"/>
            <a:ext cx="12573000" cy="62753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36899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900" name="Rectangle 3"/>
            <p:cNvSpPr>
              <a:spLocks/>
            </p:cNvSpPr>
            <p:nvPr/>
          </p:nvSpPr>
          <p:spPr bwMode="auto">
            <a:xfrm>
              <a:off x="0" y="2"/>
              <a:ext cx="577" cy="9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Назначения глав регионов в конце 2011 – первой половине 2012 гг.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36867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6868" name="Rectangle 1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4025" y="2284512"/>
          <a:ext cx="12025313" cy="486234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36888"/>
                <a:gridCol w="1858962"/>
                <a:gridCol w="2970213"/>
                <a:gridCol w="4159250"/>
              </a:tblGrid>
              <a:tr h="93652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Политические значения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Регион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Дата замены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Бывший губернатор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Новый губернатор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Костромская область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Апрель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Игорь Слюняев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Ситников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Ярославская область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Вахруков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Ястребов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Смоленская область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Антуфьев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Алексей Островский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36898" name="Rectangle 2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73675" y="369888"/>
            <a:ext cx="7565429" cy="1482576"/>
            <a:chOff x="0" y="0"/>
            <a:chExt cx="577" cy="99"/>
          </a:xfrm>
        </p:grpSpPr>
        <p:sp>
          <p:nvSpPr>
            <p:cNvPr id="37948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7949" name="Rectangle 3"/>
            <p:cNvSpPr>
              <a:spLocks/>
            </p:cNvSpPr>
            <p:nvPr/>
          </p:nvSpPr>
          <p:spPr bwMode="auto">
            <a:xfrm>
              <a:off x="0" y="2"/>
              <a:ext cx="577" cy="9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Назначения глав регионов в конце 2011 – первой половине 2012 гг.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Корпорации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37891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2876496"/>
          <a:ext cx="12312650" cy="588873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48992"/>
                <a:gridCol w="1584176"/>
                <a:gridCol w="1944216"/>
                <a:gridCol w="2448272"/>
                <a:gridCol w="3886994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РЕГИОН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ДАТА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ЗАМЕНЫ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Бывший губернатор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Новый губернатор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влияния на федеральном уровне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Вологодская область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Декабрь 2011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Вячеслав Позгалев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Олег Кувшинников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Северсталь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Архангельская область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Январь 2012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Илья Михальчук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Игорь Орлов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Норникель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, С. Иванов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Волгоградская область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Январь 2012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Анатолий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Бровко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Боженов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Лукойл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Томская область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Февраль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Виктор Кресс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Жвачкин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Газпром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Омская область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Апрель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Леонид Полежаев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Виктор Назаров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Газпром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73675" y="369888"/>
            <a:ext cx="7565429" cy="1482576"/>
            <a:chOff x="0" y="0"/>
            <a:chExt cx="577" cy="99"/>
          </a:xfrm>
        </p:grpSpPr>
        <p:sp>
          <p:nvSpPr>
            <p:cNvPr id="37948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7949" name="Rectangle 3"/>
            <p:cNvSpPr>
              <a:spLocks/>
            </p:cNvSpPr>
            <p:nvPr/>
          </p:nvSpPr>
          <p:spPr bwMode="auto">
            <a:xfrm>
              <a:off x="0" y="2"/>
              <a:ext cx="577" cy="9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Назначения глав регионов в конце 2011 – первой половине 2012 гг.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Корпорации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37891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3529936"/>
          <a:ext cx="12312650" cy="343509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48992"/>
                <a:gridCol w="1584176"/>
                <a:gridCol w="1944216"/>
                <a:gridCol w="2448272"/>
                <a:gridCol w="3886994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РЕГИОН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ДАТА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ЗАМЕНЫ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Бывший губернатор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Новый губернатор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влияния на федеральном уровне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Мурманская область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Апрель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Дмитрий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Дмитренко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Марина Ковтун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Норникель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Иркутская область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Дмитрий Мезенцев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Ерощенко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(И.О.)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экс-губернатора 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Говорина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, Чемезов, Прохоров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39004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9005" name="Rectangle 3"/>
            <p:cNvSpPr>
              <a:spLocks/>
            </p:cNvSpPr>
            <p:nvPr/>
          </p:nvSpPr>
          <p:spPr bwMode="auto">
            <a:xfrm>
              <a:off x="0" y="2"/>
              <a:ext cx="577" cy="9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400" b="1" dirty="0">
                  <a:solidFill>
                    <a:srgbClr val="FFFFFF"/>
                  </a:solidFill>
                  <a:latin typeface="Calibri" pitchFamily="34" charset="0"/>
                  <a:ea typeface="Helvetica" pitchFamily="34" charset="0"/>
                  <a:cs typeface="Calibri" pitchFamily="34" charset="0"/>
                  <a:sym typeface="Helvetica" pitchFamily="34" charset="0"/>
                </a:rPr>
                <a:t>Губернаторские назначения до выборов. Кланы</a:t>
              </a:r>
              <a:endParaRPr lang="ru-RU" dirty="0">
                <a:latin typeface="Calibri" pitchFamily="34" charset="0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38915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8916" name="Rectangle 1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7512" y="2716560"/>
          <a:ext cx="12349584" cy="630935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340472"/>
                <a:gridCol w="1368152"/>
                <a:gridCol w="1944216"/>
                <a:gridCol w="1944216"/>
                <a:gridCol w="2376264"/>
                <a:gridCol w="2376264"/>
              </a:tblGrid>
              <a:tr h="96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РЕГИОН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ДАТА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ЗАМЕНЫ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Бывший губернатор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влияния на федеральном уровне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Новый губернатор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влияния на федеральном уровне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Приморский край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Февраль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Сергей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Дарькин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Владимир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Миклушевский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Шувалов,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старосемейная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группа, Володин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Саратовская область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Март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Павел Ипатов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Валерий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Радаев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Володин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Московская область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Март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Борис Громов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Серегей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Шойгу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Старосемейная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группа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Пермский край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Апрель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Олег Чиркунов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Медведева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Виктор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Басаргин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Собянин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Ставропольский край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Валерий Гаевский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Валерий Зеренков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Сечин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</a:tbl>
          </a:graphicData>
        </a:graphic>
      </p:graphicFrame>
      <p:sp>
        <p:nvSpPr>
          <p:cNvPr id="39003" name="Rectangle 2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5273675" y="369888"/>
            <a:ext cx="7493421" cy="1482576"/>
          </a:xfrm>
          <a:prstGeom prst="rect">
            <a:avLst/>
          </a:prstGeom>
          <a:solidFill>
            <a:srgbClr val="E90D12"/>
          </a:solidFill>
          <a:ln w="36124">
            <a:solidFill>
              <a:srgbClr val="EC203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273675" y="399839"/>
            <a:ext cx="7493421" cy="142267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defTabSz="1300163"/>
            <a:r>
              <a:rPr lang="ru-RU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rPr>
              <a:t>Назначения глав регионов в конце 2011 – первой половине 2012 гг.</a:t>
            </a:r>
            <a:endParaRPr lang="ru-RU" sz="3200" dirty="0">
              <a:latin typeface="+mj-lt"/>
              <a:ea typeface="Helvetica" pitchFamily="34" charset="0"/>
              <a:cs typeface="Calibri" pitchFamily="34" charset="0"/>
            </a:endParaRPr>
          </a:p>
          <a:p>
            <a:pPr defTabSz="1300163"/>
            <a:r>
              <a:rPr lang="ru-RU" sz="3200" b="1" dirty="0" smtClean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rPr>
              <a:t>Кланы</a:t>
            </a:r>
            <a:endParaRPr lang="ru-RU" sz="3200" dirty="0">
              <a:latin typeface="+mj-lt"/>
              <a:ea typeface="Helvetica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406400" y="1828800"/>
            <a:ext cx="614521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34" tIns="65023" rIns="126434" bIns="65023"/>
          <a:lstStyle/>
          <a:p>
            <a:pPr defTabSz="1849092" eaLnBrk="0">
              <a:spcBef>
                <a:spcPts val="0"/>
              </a:spcBef>
              <a:defRPr/>
            </a:pPr>
            <a:endParaRPr lang="ru-RU" sz="3400" dirty="0">
              <a:solidFill>
                <a:srgbClr val="A6A6A6"/>
              </a:solidFill>
              <a:latin typeface="+mn-lt"/>
              <a:cs typeface="+mn-cs"/>
              <a:sym typeface="Helvetica" charset="0"/>
            </a:endParaRPr>
          </a:p>
        </p:txBody>
      </p:sp>
      <p:grpSp>
        <p:nvGrpSpPr>
          <p:cNvPr id="3075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3079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80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298575"/>
              <a:r>
                <a:rPr lang="ru-RU" sz="3200" b="1" dirty="0">
                  <a:solidFill>
                    <a:srgbClr val="FFFFFF"/>
                  </a:solidFill>
                  <a:latin typeface="+mn-lt"/>
                  <a:cs typeface="Calibri" pitchFamily="34" charset="0"/>
                  <a:sym typeface="Helvetica" pitchFamily="34" charset="0"/>
                </a:rPr>
                <a:t>Динамика развития лоббистских технологий в России</a:t>
              </a:r>
              <a:endParaRPr lang="ru-RU" sz="3200" dirty="0"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3076" name="Picture 4" descr="image.png"/>
          <p:cNvPicPr>
            <a:picLocks noChangeAspect="1"/>
          </p:cNvPicPr>
          <p:nvPr/>
        </p:nvPicPr>
        <p:blipFill>
          <a:blip r:embed="rId3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077" name="Rectangle 4"/>
          <p:cNvSpPr>
            <a:spLocks/>
          </p:cNvSpPr>
          <p:nvPr/>
        </p:nvSpPr>
        <p:spPr bwMode="auto">
          <a:xfrm>
            <a:off x="303213" y="2714625"/>
            <a:ext cx="8431212" cy="61880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marL="669925" indent="-669925" algn="l" defTabSz="1298575"/>
            <a:r>
              <a:rPr lang="ru-RU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1990-е годы.</a:t>
            </a:r>
            <a:r>
              <a:rPr lang="en-US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Феодальный лоббизм</a:t>
            </a:r>
            <a:endParaRPr lang="ru-RU" sz="25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4"/>
              </a:buBlip>
            </a:pPr>
            <a:endParaRPr lang="ru-RU" sz="9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4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Кадровый лоббизм. Продвижение лояльных людей во власть. Олигархи могут персонально находиться внутри системы государственной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власти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4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Политическая борьба между бизнес-группами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уделяет 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особое внимание парламентским и губернаторским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выборам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4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Торг между властью и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бизнесом Действенный 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рычаг – СМИ, которые контролируются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олигархами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4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Торг между федеральной и региональной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властью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4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</a:t>
            </a:r>
            <a:r>
              <a:rPr lang="ru-RU" sz="3200" dirty="0" err="1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Политконсультанты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эффективнее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лоббистов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</p:txBody>
      </p:sp>
      <p:pic>
        <p:nvPicPr>
          <p:cNvPr id="3078" name="Рисунок 9" descr="seo-top-of-google-results copy.jpg"/>
          <p:cNvPicPr>
            <a:picLocks noChangeAspect="1"/>
          </p:cNvPicPr>
          <p:nvPr/>
        </p:nvPicPr>
        <p:blipFill>
          <a:blip r:embed="rId5" cstate="print"/>
          <a:srcRect l="4520" t="9058" r="47066" b="10754"/>
          <a:stretch>
            <a:fillRect/>
          </a:stretch>
        </p:blipFill>
        <p:spPr bwMode="auto">
          <a:xfrm>
            <a:off x="8662988" y="1781175"/>
            <a:ext cx="4032250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39004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9005" name="Rectangle 3"/>
            <p:cNvSpPr>
              <a:spLocks/>
            </p:cNvSpPr>
            <p:nvPr/>
          </p:nvSpPr>
          <p:spPr bwMode="auto">
            <a:xfrm>
              <a:off x="0" y="2"/>
              <a:ext cx="577" cy="9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400" b="1" dirty="0">
                  <a:solidFill>
                    <a:srgbClr val="FFFFFF"/>
                  </a:solidFill>
                  <a:latin typeface="Calibri" pitchFamily="34" charset="0"/>
                  <a:ea typeface="Helvetica" pitchFamily="34" charset="0"/>
                  <a:cs typeface="Calibri" pitchFamily="34" charset="0"/>
                  <a:sym typeface="Helvetica" pitchFamily="34" charset="0"/>
                </a:rPr>
                <a:t>Губернаторские назначения до выборов. Кланы</a:t>
              </a:r>
              <a:endParaRPr lang="ru-RU" dirty="0">
                <a:latin typeface="Calibri" pitchFamily="34" charset="0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38915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8916" name="Rectangle 1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9711" y="2058096"/>
          <a:ext cx="12457385" cy="672998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160241"/>
                <a:gridCol w="1580756"/>
                <a:gridCol w="1803620"/>
                <a:gridCol w="2304256"/>
                <a:gridCol w="2211505"/>
                <a:gridCol w="2397007"/>
              </a:tblGrid>
              <a:tr h="96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РЕГИОН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ДАТА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ЗАМЕНЫ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Бывший губернатор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влияния на федеральном уровне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Новый губернатор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0020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влияния на федеральном уровне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0202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Самарская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область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Владимир Артяков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Чемезова, "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Ростехнологии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"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Николай Меркушкин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Володин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Республика Мордовия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Николай Меркушкин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Владимир Волков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Володин, клиентела Меркушкина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Свердловская область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Александр Мишарин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Якунина, РЖД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Евгений Куйвашев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Собянин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Ленинградская область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Валерий Сердюков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Александр Дрозденко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Группа Ковальчуков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  <a:tr h="64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Республика Карелия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Май 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Андрей Нелидов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Александр Худилайнен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Нарышкин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6323" marR="66323" marT="0" marB="0" horzOverflow="overflow"/>
                </a:tc>
              </a:tr>
            </a:tbl>
          </a:graphicData>
        </a:graphic>
      </p:graphicFrame>
      <p:sp>
        <p:nvSpPr>
          <p:cNvPr id="39003" name="Rectangle 2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5273675" y="369888"/>
            <a:ext cx="7493421" cy="1482576"/>
          </a:xfrm>
          <a:prstGeom prst="rect">
            <a:avLst/>
          </a:prstGeom>
          <a:solidFill>
            <a:srgbClr val="E90D12"/>
          </a:solidFill>
          <a:ln w="36124">
            <a:solidFill>
              <a:srgbClr val="EC203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273675" y="399839"/>
            <a:ext cx="7493421" cy="142267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defTabSz="1300163"/>
            <a:r>
              <a:rPr lang="ru-RU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rPr>
              <a:t>Назначения глав регионов в конце 2011 – первой половине 2012 гг.</a:t>
            </a:r>
            <a:endParaRPr lang="ru-RU" sz="3200" dirty="0">
              <a:latin typeface="+mj-lt"/>
              <a:ea typeface="Helvetica" pitchFamily="34" charset="0"/>
              <a:cs typeface="Calibri" pitchFamily="34" charset="0"/>
            </a:endParaRPr>
          </a:p>
          <a:p>
            <a:pPr defTabSz="1300163"/>
            <a:r>
              <a:rPr lang="ru-RU" sz="3200" b="1" dirty="0" smtClean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rPr>
              <a:t>Кланы</a:t>
            </a:r>
            <a:endParaRPr lang="ru-RU" sz="3200" dirty="0">
              <a:latin typeface="+mj-lt"/>
              <a:ea typeface="Helvetica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2016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2017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Социальная база В. Путина</a:t>
              </a:r>
              <a:endParaRPr lang="en-US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</p:txBody>
        </p:sp>
      </p:grpSp>
      <p:pic>
        <p:nvPicPr>
          <p:cNvPr id="41987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aphicFrame>
        <p:nvGraphicFramePr>
          <p:cNvPr id="9221" name="Group 5"/>
          <p:cNvGraphicFramePr>
            <a:graphicFrameLocks noGrp="1"/>
          </p:cNvGraphicFramePr>
          <p:nvPr/>
        </p:nvGraphicFramePr>
        <p:xfrm>
          <a:off x="357188" y="1924050"/>
          <a:ext cx="12288837" cy="7307771"/>
        </p:xfrm>
        <a:graphic>
          <a:graphicData uri="http://schemas.openxmlformats.org/drawingml/2006/table">
            <a:tbl>
              <a:tblPr/>
              <a:tblGrid>
                <a:gridCol w="2184772"/>
                <a:gridCol w="1944216"/>
                <a:gridCol w="3744416"/>
                <a:gridCol w="2229446"/>
                <a:gridCol w="2185987"/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Социально-демографическая база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Национальные республики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Сельские районы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Средние города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Малые города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 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Более 90%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Около 70%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Около 60%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Около 70%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17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Борьба с терроризмом и экстремизмом на Северном Кавказе.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Социально-экономическое развитие данных регионов (создание инфраструктуры, рабочих мест, строительство жилья)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Продолжение щедрых дотаций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из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федерального бюджета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Обеспечение сельхозпроизводителей кредитами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Государственное регулирование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и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дотирование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цен на ГСМ для села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Финансирование программы по поддержке начинающих фермеров и индивидуальных предпринимателей на селе в размере 2 млрд. рублей.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Развитие инфраструктуры села (инвестиции в дороги, водоснабжение, электроснабжение, газификацию, а также в социальные объекты: школы, больницы, дома культуры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Развитие современных систем сбыта сельхозпродукции. Обещание увеличить прибыль для производителей за счет торговых посредников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Уголовная ответственность для тех, кто нанимает на работу мигрантов без должных разрешений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 Ввести в регионах с негативными демографическими тенденциями пособие семьям при рождении третьего и последующих детей (до достижения 3 лет) в размере 7 т.р. в месяц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Развитие культуры в малых городах.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создать общие условия для ускоренной миграции населения из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монопрофильных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городов в большие и таким образом обеспечить перевод процесса урбанизации на качественно иную основу.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0" marB="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2014" name="AutoShape 59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2015" name="Rectangle 60"/>
          <p:cNvSpPr>
            <a:spLocks/>
          </p:cNvSpPr>
          <p:nvPr/>
        </p:nvSpPr>
        <p:spPr bwMode="auto">
          <a:xfrm>
            <a:off x="254793" y="9218166"/>
            <a:ext cx="12495213" cy="411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1800" dirty="0"/>
              <a:t>Уровень поддержки приводится по исследованию ВЦИОМ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3045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3046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Социальная база В. Путина</a:t>
              </a:r>
              <a:endParaRPr lang="en-US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</p:txBody>
        </p:sp>
      </p:grpSp>
      <p:pic>
        <p:nvPicPr>
          <p:cNvPr id="43011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3012" name="AutoShape 5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3013" name="AutoShape 80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3014" name="Rectangle 81"/>
          <p:cNvSpPr>
            <a:spLocks/>
          </p:cNvSpPr>
          <p:nvPr/>
        </p:nvSpPr>
        <p:spPr bwMode="auto">
          <a:xfrm>
            <a:off x="306388" y="9185275"/>
            <a:ext cx="11828462" cy="373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1400" u="sng" baseline="31000">
                <a:solidFill>
                  <a:srgbClr val="800080"/>
                </a:solidFill>
                <a:latin typeface="Helvetica" pitchFamily="34" charset="0"/>
                <a:cs typeface="Helvetica" pitchFamily="34" charset="0"/>
                <a:sym typeface="Helvetica" pitchFamily="34" charset="0"/>
                <a:hlinkClick r:id="rId3"/>
              </a:rPr>
              <a:t>]</a:t>
            </a:r>
            <a:r>
              <a:rPr lang="ru-RU" sz="140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sz="1400"/>
              <a:t>Уровень поддержки приводится по исследованию Левада-Центра </a:t>
            </a: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1522428"/>
              </p:ext>
            </p:extLst>
          </p:nvPr>
        </p:nvGraphicFramePr>
        <p:xfrm>
          <a:off x="381000" y="1996380"/>
          <a:ext cx="12312650" cy="2592388"/>
        </p:xfrm>
        <a:graphic>
          <a:graphicData uri="http://schemas.openxmlformats.org/drawingml/2006/table">
            <a:tbl>
              <a:tblPr/>
              <a:tblGrid>
                <a:gridCol w="3362325"/>
                <a:gridCol w="8950325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Электорат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Менее образованные слои населения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Среди тех, кто имеет образование ниже среднего, - 71%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Обеспечить молодежь рабочими местами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Повышение стипендий учащимся проф. училищ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3029" name="Rectangle 43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81000" y="4876800"/>
          <a:ext cx="12385675" cy="4105276"/>
        </p:xfrm>
        <a:graphic>
          <a:graphicData uri="http://schemas.openxmlformats.org/drawingml/2006/table">
            <a:tbl>
              <a:tblPr/>
              <a:tblGrid>
                <a:gridCol w="3381375"/>
                <a:gridCol w="90043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Электорат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Зависимые от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категории граждан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Нет социологических данных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8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Повысить зарплату бюджетников в сфере медицины, образования, культуры и науки до 200% от средней зарплаты по региону (к 2018 г.), рост зарплат учителей до 100% средней зарплаты по региону в 2012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В регионах России будут развернуты программы создания жилищно-строительных кооперативов и строительства социального жилья для работников бюджетной сферы.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Ремонт школ, закупка современного оборудования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3044" name="Rectangle 46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4070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4071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Социальная база В. Путина</a:t>
              </a:r>
              <a:endParaRPr lang="en-US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</p:txBody>
        </p:sp>
      </p:grpSp>
      <p:pic>
        <p:nvPicPr>
          <p:cNvPr id="44035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4036" name="AutoShape 5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4037" name="AutoShape 80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4038" name="Rectangle 81"/>
          <p:cNvSpPr>
            <a:spLocks/>
          </p:cNvSpPr>
          <p:nvPr/>
        </p:nvSpPr>
        <p:spPr bwMode="auto">
          <a:xfrm>
            <a:off x="381000" y="9124950"/>
            <a:ext cx="11828463" cy="373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1400" u="sng" baseline="31000">
                <a:solidFill>
                  <a:srgbClr val="800080"/>
                </a:solidFill>
                <a:latin typeface="Helvetica" pitchFamily="34" charset="0"/>
                <a:cs typeface="Helvetica" pitchFamily="34" charset="0"/>
                <a:sym typeface="Helvetica" pitchFamily="34" charset="0"/>
                <a:hlinkClick r:id="rId3"/>
              </a:rPr>
              <a:t>]</a:t>
            </a:r>
            <a:r>
              <a:rPr lang="ru-RU" sz="140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sz="1400"/>
              <a:t>Уровень поддержки приводится по исследованию Левада-Центра </a:t>
            </a:r>
            <a:endParaRPr lang="ru-RU"/>
          </a:p>
        </p:txBody>
      </p:sp>
      <p:sp>
        <p:nvSpPr>
          <p:cNvPr id="44039" name="Rectangle 43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40" name="Rectangle 46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81000" y="2212775"/>
          <a:ext cx="12312650" cy="3240089"/>
        </p:xfrm>
        <a:graphic>
          <a:graphicData uri="http://schemas.openxmlformats.org/drawingml/2006/table">
            <a:tbl>
              <a:tblPr/>
              <a:tblGrid>
                <a:gridCol w="3362325"/>
                <a:gridCol w="89503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Электорат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Промышленные рабочие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55%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93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Дефицит кадров на промышленных заводах предлагается восполнить за счет  обучения рабочим специальностям и привлечения иммигрантов.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Воссоздать "рабочую аристократию". К 2020-му году она должна составить не меньше трети квалифицированных работников (10 млн. чел.).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81000" y="5597474"/>
          <a:ext cx="12385675" cy="2879726"/>
        </p:xfrm>
        <a:graphic>
          <a:graphicData uri="http://schemas.openxmlformats.org/drawingml/2006/table">
            <a:tbl>
              <a:tblPr/>
              <a:tblGrid>
                <a:gridCol w="3381375"/>
                <a:gridCol w="90043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Электорат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Пенсионеры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59%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 Рост пенсий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 Недопущение повышения пенсионного возраста.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69" name="Rectangle 4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5095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096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Социальная база В. Путина</a:t>
              </a:r>
              <a:endParaRPr lang="en-US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</p:txBody>
        </p:sp>
      </p:grpSp>
      <p:pic>
        <p:nvPicPr>
          <p:cNvPr id="45059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5060" name="AutoShape 5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5061" name="AutoShape 80"/>
          <p:cNvSpPr>
            <a:spLocks/>
          </p:cNvSpPr>
          <p:nvPr/>
        </p:nvSpPr>
        <p:spPr bwMode="auto">
          <a:xfrm>
            <a:off x="0" y="0"/>
            <a:ext cx="9144000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0 60000 65536"/>
              <a:gd name="T6" fmla="*/ 0 60000 65536"/>
              <a:gd name="T7" fmla="*/ 0 60000 65536"/>
              <a:gd name="T8" fmla="*/ 0 w 21600"/>
              <a:gd name="T9" fmla="*/ 21600 w 216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  <a:t/>
            </a:r>
            <a:br>
              <a:rPr lang="ru-RU" sz="2500">
                <a:latin typeface="Helvetica" pitchFamily="34" charset="0"/>
                <a:cs typeface="Helvetica" pitchFamily="34" charset="0"/>
                <a:sym typeface="Helvetica" pitchFamily="34" charset="0"/>
              </a:rPr>
            </a:br>
            <a:endParaRPr lang="ru-RU"/>
          </a:p>
        </p:txBody>
      </p:sp>
      <p:sp>
        <p:nvSpPr>
          <p:cNvPr id="45062" name="Rectangle 81"/>
          <p:cNvSpPr>
            <a:spLocks/>
          </p:cNvSpPr>
          <p:nvPr/>
        </p:nvSpPr>
        <p:spPr bwMode="auto">
          <a:xfrm>
            <a:off x="306388" y="9185275"/>
            <a:ext cx="11828462" cy="373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/>
          <a:lstStyle/>
          <a:p>
            <a:pPr algn="l" defTabSz="1300163"/>
            <a:r>
              <a:rPr lang="ru-RU" sz="1400" u="sng" baseline="31000">
                <a:solidFill>
                  <a:srgbClr val="800080"/>
                </a:solidFill>
                <a:latin typeface="Helvetica" pitchFamily="34" charset="0"/>
                <a:cs typeface="Helvetica" pitchFamily="34" charset="0"/>
                <a:sym typeface="Helvetica" pitchFamily="34" charset="0"/>
                <a:hlinkClick r:id="rId3"/>
              </a:rPr>
              <a:t>]</a:t>
            </a:r>
            <a:r>
              <a:rPr lang="ru-RU" sz="140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sz="1400"/>
              <a:t>Уровень поддержки приводится по исследованию Левада-Центра </a:t>
            </a:r>
            <a:endParaRPr lang="ru-RU"/>
          </a:p>
        </p:txBody>
      </p:sp>
      <p:sp>
        <p:nvSpPr>
          <p:cNvPr id="45063" name="Rectangle 43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5064" name="Rectangle 46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sp>
        <p:nvSpPr>
          <p:cNvPr id="45065" name="Rectangle 4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6075" y="1780456"/>
          <a:ext cx="12312650" cy="5638800"/>
        </p:xfrm>
        <a:graphic>
          <a:graphicData uri="http://schemas.openxmlformats.org/drawingml/2006/table">
            <a:tbl>
              <a:tblPr/>
              <a:tblGrid>
                <a:gridCol w="3362325"/>
                <a:gridCol w="89503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Электорат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Армия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Нет социологических данных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6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Технологическое лидерство в сфере военных технологий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Перейти к полностью профессиональной армии. К 2017 году увеличить численность профессионалов до 70%, к 2020 - до 85%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Создать военную полицию для поддержания дисциплины в воинских коллективах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Дополнительные привилегии при поступлении в ВУЗ и приёме на государственную гражданскую службу отслужившим в армии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Денежное довольствие на уровне и выше зарплаты квалифицированных специалистов и управленцев в ведущих отраслях экономики, полный пакет социальных гарантий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В 2012-2013 гг. полностью обеспечить постоянным жильём военнослужащих и тех, кто  в 90-е годы был уволен со службы без жилья и стоит в муниципальной очереди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9562" y="7397080"/>
          <a:ext cx="12385675" cy="1848803"/>
        </p:xfrm>
        <a:graphic>
          <a:graphicData uri="http://schemas.openxmlformats.org/drawingml/2006/table">
            <a:tbl>
              <a:tblPr/>
              <a:tblGrid>
                <a:gridCol w="3379788"/>
                <a:gridCol w="900588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Электорат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904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Силовые структуры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Уровень поддержки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50%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Что обещано в ходе предвыборной кампании?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Своевременная индексация и увеличение зарплат </a:t>
                      </a:r>
                    </a:p>
                  </a:txBody>
                  <a:tcPr marL="63500" marR="63500" marT="63500" marB="6350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5094" name="Rectangle 1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6110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6111" name="Rectangle 3"/>
            <p:cNvSpPr>
              <a:spLocks/>
            </p:cNvSpPr>
            <p:nvPr/>
          </p:nvSpPr>
          <p:spPr bwMode="auto">
            <a:xfrm>
              <a:off x="0" y="2"/>
              <a:ext cx="577" cy="9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Цена предвыборных обещаний Путина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46083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4025" y="2284413"/>
          <a:ext cx="12241213" cy="6621465"/>
        </p:xfrm>
        <a:graphic>
          <a:graphicData uri="http://schemas.openxmlformats.org/drawingml/2006/table">
            <a:tbl>
              <a:tblPr/>
              <a:tblGrid>
                <a:gridCol w="5932488"/>
                <a:gridCol w="6308725"/>
              </a:tblGrid>
              <a:tr h="101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Центр макроэкономических исследований Сбербанка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170$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млрд. до 2018 года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Fitch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Agency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8% ВВП или 160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$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млрд.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Analytical centre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Capital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Economics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160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$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млрд.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Всемирный банк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0,5-1,5% ВВП в течении 6 лет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Министерство финансов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 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Антон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Силуанов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Helvetica Light" charset="0"/>
                      </a:endParaRP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2% ВВП (около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46$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млрд.)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Владимир Путин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1,5% ВВП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Аркадий Дворкович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Helvetica Light" charset="0"/>
                        </a:rPr>
                        <a:t>1,5% ВВП </a:t>
                      </a:r>
                    </a:p>
                  </a:txBody>
                  <a:tcPr marL="68580" marR="68580" marT="7620" marB="0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7111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112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Проблемные точки В. Путина</a:t>
              </a:r>
              <a:endParaRPr lang="ru-RU" sz="3200" dirty="0"/>
            </a:p>
          </p:txBody>
        </p:sp>
      </p:grpSp>
      <p:pic>
        <p:nvPicPr>
          <p:cNvPr id="47107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4000" y="2724150"/>
            <a:ext cx="6453188" cy="4383088"/>
          </a:xfrm>
        </p:spPr>
        <p:txBody>
          <a:bodyPr lIns="126435" tIns="72248" rIns="126435" bIns="72248" anchor="t"/>
          <a:lstStyle/>
          <a:p>
            <a:pPr marL="342900" indent="0" defTabSz="1300163" eaLnBrk="1">
              <a:spcBef>
                <a:spcPct val="0"/>
              </a:spcBef>
              <a:buSzTx/>
              <a:buFontTx/>
              <a:buNone/>
            </a:pPr>
            <a:r>
              <a:rPr lang="ru-RU" sz="3400" kern="1200" dirty="0" smtClean="0">
                <a:solidFill>
                  <a:srgbClr val="E60904"/>
                </a:solidFill>
                <a:latin typeface="Helvetica" pitchFamily="34" charset="0"/>
                <a:ea typeface="Helvetica Light" charset="0"/>
                <a:cs typeface="Helvetica" pitchFamily="34" charset="0"/>
                <a:sym typeface="Helvetica" pitchFamily="34" charset="0"/>
              </a:rPr>
              <a:t>Низкая электоральная поддержка:</a:t>
            </a:r>
          </a:p>
          <a:p>
            <a:pPr marL="342900" indent="0" defTabSz="1300163" eaLnBrk="1">
              <a:spcBef>
                <a:spcPts val="700"/>
              </a:spcBef>
              <a:buSzTx/>
              <a:buFontTx/>
              <a:buNone/>
            </a:pPr>
            <a:endParaRPr lang="ru-RU" sz="1100" b="1" dirty="0" smtClean="0">
              <a:solidFill>
                <a:srgbClr val="E60904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669925" indent="-669925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</a:t>
            </a:r>
            <a:r>
              <a:rPr lang="ru-RU" sz="3200" kern="1200" dirty="0" smtClean="0">
                <a:solidFill>
                  <a:srgbClr val="595959"/>
                </a:solidFill>
                <a:latin typeface="Calibri" pitchFamily="34" charset="0"/>
                <a:ea typeface="Helvetica Light" charset="0"/>
                <a:cs typeface="Calibri" pitchFamily="34" charset="0"/>
                <a:sym typeface="Helvetica" pitchFamily="34" charset="0"/>
              </a:rPr>
              <a:t>Крупные города</a:t>
            </a:r>
          </a:p>
          <a:p>
            <a:pPr marL="669925" indent="-669925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ru-RU" sz="3200" kern="1200" dirty="0" smtClean="0">
                <a:solidFill>
                  <a:srgbClr val="595959"/>
                </a:solidFill>
                <a:latin typeface="Calibri" pitchFamily="34" charset="0"/>
                <a:ea typeface="Helvetica Light" charset="0"/>
                <a:cs typeface="Calibri" pitchFamily="34" charset="0"/>
                <a:sym typeface="Helvetica" pitchFamily="34" charset="0"/>
              </a:rPr>
              <a:t> Формирующийся средний класс</a:t>
            </a:r>
          </a:p>
          <a:p>
            <a:pPr marL="669925" indent="-669925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ru-RU" sz="3200" kern="1200" dirty="0" smtClean="0">
                <a:solidFill>
                  <a:srgbClr val="595959"/>
                </a:solidFill>
                <a:latin typeface="Calibri" pitchFamily="34" charset="0"/>
                <a:ea typeface="Helvetica Light" charset="0"/>
                <a:cs typeface="Calibri" pitchFamily="34" charset="0"/>
                <a:sym typeface="Helvetica" pitchFamily="34" charset="0"/>
              </a:rPr>
              <a:t> Более образованные граждане</a:t>
            </a:r>
          </a:p>
          <a:p>
            <a:pPr marL="669925" indent="-669925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ru-RU" sz="3200" kern="1200" dirty="0" smtClean="0">
                <a:solidFill>
                  <a:srgbClr val="595959"/>
                </a:solidFill>
                <a:latin typeface="Calibri" pitchFamily="34" charset="0"/>
                <a:ea typeface="Helvetica Light" charset="0"/>
                <a:cs typeface="Calibri" pitchFamily="34" charset="0"/>
                <a:sym typeface="Helvetica" pitchFamily="34" charset="0"/>
              </a:rPr>
              <a:t> Русские регионы (центр и северо-запад)</a:t>
            </a:r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6500813" y="6103938"/>
            <a:ext cx="6365875" cy="33797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/>
          <a:lstStyle/>
          <a:p>
            <a:pPr marL="342900" algn="l" defTabSz="1300163"/>
            <a:r>
              <a:rPr lang="ru-RU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Системный ответ?</a:t>
            </a:r>
          </a:p>
          <a:p>
            <a:pPr marL="342900" algn="l" defTabSz="1300163">
              <a:lnSpc>
                <a:spcPct val="80000"/>
              </a:lnSpc>
              <a:spcBef>
                <a:spcPts val="400"/>
              </a:spcBef>
            </a:pPr>
            <a:endParaRPr lang="ru-RU" sz="1100" b="1" dirty="0">
              <a:solidFill>
                <a:srgbClr val="E60904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Правый 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поворот «Единой России», которую возглавит Д. Медведев.</a:t>
            </a: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Вероятность 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после событий 6 мая - низкая</a:t>
            </a:r>
          </a:p>
        </p:txBody>
      </p:sp>
      <p:pic>
        <p:nvPicPr>
          <p:cNvPr id="47110" name="Picture 7" descr="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300163"/>
            <a:ext cx="4152900" cy="4914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8133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8134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Политические координаты 2018</a:t>
              </a:r>
              <a:endParaRPr lang="ru-RU" sz="3200" dirty="0"/>
            </a:p>
          </p:txBody>
        </p:sp>
      </p:grpSp>
      <p:pic>
        <p:nvPicPr>
          <p:cNvPr id="48131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48132" name="Picture 5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1814513"/>
            <a:ext cx="9218612" cy="77787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002213" y="3146425"/>
            <a:ext cx="7596187" cy="5997575"/>
          </a:xfrm>
        </p:spPr>
        <p:txBody>
          <a:bodyPr lIns="127000" tIns="76200" rIns="127000" bIns="76200" anchor="t"/>
          <a:lstStyle/>
          <a:p>
            <a:pPr marL="0" indent="0" defTabSz="1298575" eaLnBrk="1">
              <a:lnSpc>
                <a:spcPct val="80000"/>
              </a:lnSpc>
              <a:spcBef>
                <a:spcPts val="400"/>
              </a:spcBef>
              <a:buSzTx/>
              <a:buFontTx/>
              <a:buNone/>
            </a:pPr>
            <a:r>
              <a:rPr lang="ru-RU" sz="1100" dirty="0" smtClean="0">
                <a:solidFill>
                  <a:srgbClr val="A6A6A6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 </a:t>
            </a:r>
            <a:endParaRPr lang="ru-RU" sz="4500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PR-агентство «</a:t>
            </a:r>
            <a:r>
              <a:rPr lang="ru-RU" sz="2800" dirty="0" err="1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New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sz="2800" dirty="0" err="1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Image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», основано в 1993 году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endParaRPr lang="ru-RU" sz="28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endParaRPr lang="ru-RU" sz="28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Международный институт политической экспертизы (МИПЭ), основан в 2003 году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endParaRPr lang="ru-RU" sz="28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endParaRPr lang="ru-RU" sz="28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endParaRPr lang="ru-RU" sz="28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0" indent="0" defTabSz="1298575" eaLnBrk="1">
              <a:spcBef>
                <a:spcPct val="0"/>
              </a:spcBef>
              <a:buSzTx/>
              <a:buFontTx/>
              <a:buNone/>
            </a:pP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Лоббистское агентство «</a:t>
            </a:r>
            <a:r>
              <a:rPr lang="ru-RU" sz="2800" dirty="0" err="1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Минченко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GR консалтинг», основано в 2007 году</a:t>
            </a:r>
            <a:endParaRPr lang="ru-RU" dirty="0" smtClean="0"/>
          </a:p>
        </p:txBody>
      </p:sp>
      <p:pic>
        <p:nvPicPr>
          <p:cNvPr id="3075" name="Picture 2" descr="image4.png"/>
          <p:cNvPicPr>
            <a:picLocks noChangeAspect="1"/>
          </p:cNvPicPr>
          <p:nvPr/>
        </p:nvPicPr>
        <p:blipFill>
          <a:blip r:embed="rId2" cstate="print"/>
          <a:srcRect l="9961" t="41016" r="27930" b="39206"/>
          <a:stretch>
            <a:fillRect/>
          </a:stretch>
        </p:blipFill>
        <p:spPr bwMode="auto">
          <a:xfrm>
            <a:off x="711200" y="604838"/>
            <a:ext cx="5080000" cy="12938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6096000" y="608013"/>
            <a:ext cx="6604000" cy="1119187"/>
            <a:chOff x="0" y="0"/>
            <a:chExt cx="520" cy="89"/>
          </a:xfrm>
        </p:grpSpPr>
        <p:sp>
          <p:nvSpPr>
            <p:cNvPr id="3081" name="Rectangle 4"/>
            <p:cNvSpPr>
              <a:spLocks/>
            </p:cNvSpPr>
            <p:nvPr/>
          </p:nvSpPr>
          <p:spPr bwMode="auto">
            <a:xfrm>
              <a:off x="0" y="0"/>
              <a:ext cx="520" cy="89"/>
            </a:xfrm>
            <a:prstGeom prst="rect">
              <a:avLst/>
            </a:prstGeom>
            <a:solidFill>
              <a:srgbClr val="E90D12"/>
            </a:solidFill>
            <a:ln w="51376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82" name="Rectangle 5"/>
            <p:cNvSpPr>
              <a:spLocks/>
            </p:cNvSpPr>
            <p:nvPr/>
          </p:nvSpPr>
          <p:spPr bwMode="auto">
            <a:xfrm>
              <a:off x="0" y="4"/>
              <a:ext cx="520" cy="79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77800" tIns="114300" rIns="177800" bIns="114300" anchor="ctr"/>
            <a:lstStyle/>
            <a:p>
              <a:pPr defTabSz="1298575"/>
              <a:r>
                <a:rPr lang="ru-RU" sz="3200" b="1" dirty="0" smtClean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О холдинге</a:t>
              </a:r>
              <a:endParaRPr lang="ru-RU" sz="3200" dirty="0"/>
            </a:p>
          </p:txBody>
        </p:sp>
      </p:grpSp>
      <p:sp>
        <p:nvSpPr>
          <p:cNvPr id="3077" name="Rectangle 6"/>
          <p:cNvSpPr>
            <a:spLocks/>
          </p:cNvSpPr>
          <p:nvPr/>
        </p:nvSpPr>
        <p:spPr bwMode="auto">
          <a:xfrm>
            <a:off x="608013" y="2438400"/>
            <a:ext cx="5792787" cy="10541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7000" tIns="76200" rIns="127000" bIns="76200"/>
          <a:lstStyle/>
          <a:p>
            <a:pPr algn="l" defTabSz="1298575"/>
            <a:r>
              <a:rPr lang="ru-RU" sz="3200" b="1">
                <a:solidFill>
                  <a:srgbClr val="E90D1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В состав холдинга входят:</a:t>
            </a:r>
            <a:endParaRPr lang="ru-RU" sz="3200"/>
          </a:p>
        </p:txBody>
      </p:sp>
      <p:pic>
        <p:nvPicPr>
          <p:cNvPr id="3078" name="Picture 7" descr="image5.png"/>
          <p:cNvPicPr>
            <a:picLocks noChangeAspect="1"/>
          </p:cNvPicPr>
          <p:nvPr/>
        </p:nvPicPr>
        <p:blipFill>
          <a:blip r:embed="rId3" cstate="print"/>
          <a:srcRect l="9375" t="54552" r="29102" b="12839"/>
          <a:stretch>
            <a:fillRect/>
          </a:stretch>
        </p:blipFill>
        <p:spPr bwMode="auto">
          <a:xfrm>
            <a:off x="669925" y="4937125"/>
            <a:ext cx="3594100" cy="1524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9" name="Picture 8" descr="image5.png"/>
          <p:cNvPicPr>
            <a:picLocks noChangeAspect="1"/>
          </p:cNvPicPr>
          <p:nvPr/>
        </p:nvPicPr>
        <p:blipFill>
          <a:blip r:embed="rId3" cstate="print"/>
          <a:srcRect l="9375" t="19774" r="29102" b="58485"/>
          <a:stretch>
            <a:fillRect/>
          </a:stretch>
        </p:blipFill>
        <p:spPr bwMode="auto">
          <a:xfrm>
            <a:off x="608013" y="3554413"/>
            <a:ext cx="3595687" cy="1016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80" name="Picture 9" descr="image6.png"/>
          <p:cNvPicPr>
            <a:picLocks noChangeAspect="1"/>
          </p:cNvPicPr>
          <p:nvPr/>
        </p:nvPicPr>
        <p:blipFill>
          <a:blip r:embed="rId4" cstate="print"/>
          <a:srcRect l="9569" t="38275" r="27731" b="39745"/>
          <a:stretch>
            <a:fillRect/>
          </a:stretch>
        </p:blipFill>
        <p:spPr bwMode="auto">
          <a:xfrm>
            <a:off x="571500" y="7019925"/>
            <a:ext cx="3760788" cy="10541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32104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09613" y="2008188"/>
            <a:ext cx="12295187" cy="7745412"/>
          </a:xfrm>
        </p:spPr>
        <p:txBody>
          <a:bodyPr lIns="127000" tIns="76200" rIns="127000" bIns="76200" anchor="t"/>
          <a:lstStyle/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SzTx/>
              <a:buFontTx/>
              <a:buNone/>
            </a:pPr>
            <a:r>
              <a:rPr lang="ru-RU" sz="2500" dirty="0" smtClean="0">
                <a:solidFill>
                  <a:srgbClr val="E90D1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География проектов:</a:t>
            </a:r>
            <a:endParaRPr lang="ru-RU" sz="800" dirty="0" smtClean="0">
              <a:solidFill>
                <a:srgbClr val="E90D12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SzTx/>
              <a:buFontTx/>
              <a:buNone/>
            </a:pPr>
            <a:endParaRPr lang="ru-RU" sz="800" dirty="0" smtClean="0">
              <a:solidFill>
                <a:srgbClr val="A6A6A6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A6A6A6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</a:t>
            </a: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Абхазия;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Белоруссия;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Грузия;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Европейский союз;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Казахстан;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Киргизия; </a:t>
            </a:r>
            <a:endParaRPr lang="en-US" sz="2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Молдавия;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Сербия;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США;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Узбекистан;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Украина;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Туркменистан;</a:t>
            </a: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Южная Осетия.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SzTx/>
              <a:buFontTx/>
              <a:buNone/>
            </a:pPr>
            <a:endParaRPr lang="ru-RU" sz="900" dirty="0" smtClean="0">
              <a:solidFill>
                <a:srgbClr val="A6A6A6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spcBef>
                <a:spcPts val="400"/>
              </a:spcBef>
              <a:buFontTx/>
              <a:buBlip>
                <a:blip r:embed="rId2"/>
              </a:buBlip>
            </a:pPr>
            <a:r>
              <a:rPr lang="ru-RU" sz="2500" dirty="0" smtClean="0">
                <a:solidFill>
                  <a:srgbClr val="E90D1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Регионы Российской Федерации: </a:t>
            </a:r>
            <a:r>
              <a:rPr lang="ru-RU" sz="2500" dirty="0" smtClean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республики Башкортостан, Саха, Татарстан, Удмуртия, Хакасия, Красноярский, Пермский и Приморский край, Амурская, Архангельская, Волгоградская, Иркутская, Кировская, Курганская, Ленинградская, Магаданская, Московская, Нижегородская, Новгородская, Оренбургская, Псковская, Самарская, Свердловская, Тверская, Томская, Тюменская, Челябинская, Ярославская области, Ненецкий, Ханты-Мансийский, Чукотский и Ямало-Ненецкий автономные округа, Москва, Санкт-Петербург.</a:t>
            </a:r>
            <a:endParaRPr lang="ru-RU" sz="4500" dirty="0" smtClean="0">
              <a:solidFill>
                <a:srgbClr val="7F7F7F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SzTx/>
              <a:buFontTx/>
              <a:buNone/>
            </a:pPr>
            <a:r>
              <a:rPr lang="ru-RU" sz="900" b="1" dirty="0" smtClean="0">
                <a:solidFill>
                  <a:srgbClr val="A6A6A6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 </a:t>
            </a:r>
            <a:endParaRPr lang="ru-RU" sz="4500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9050" indent="-19050" defTabSz="1298575" eaLnBrk="1">
              <a:lnSpc>
                <a:spcPct val="70000"/>
              </a:lnSpc>
              <a:spcBef>
                <a:spcPts val="400"/>
              </a:spcBef>
              <a:buSzTx/>
              <a:buFontTx/>
              <a:buNone/>
            </a:pPr>
            <a:r>
              <a:rPr lang="ru-RU" sz="900" b="1" dirty="0" smtClean="0">
                <a:solidFill>
                  <a:srgbClr val="E90D1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   </a:t>
            </a:r>
            <a:endParaRPr lang="ru-RU" dirty="0" smtClean="0"/>
          </a:p>
        </p:txBody>
      </p:sp>
      <p:pic>
        <p:nvPicPr>
          <p:cNvPr id="4099" name="Picture 2" descr="image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3" y="1727200"/>
            <a:ext cx="8085137" cy="47926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6067425" y="579438"/>
            <a:ext cx="6650038" cy="1162050"/>
            <a:chOff x="0" y="0"/>
            <a:chExt cx="524" cy="92"/>
          </a:xfrm>
        </p:grpSpPr>
        <p:pic>
          <p:nvPicPr>
            <p:cNvPr id="4102" name="Picture 4" descr="image9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24" cy="92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4103" name="Rectangle 5"/>
            <p:cNvSpPr>
              <a:spLocks/>
            </p:cNvSpPr>
            <p:nvPr/>
          </p:nvSpPr>
          <p:spPr bwMode="auto">
            <a:xfrm>
              <a:off x="0" y="7"/>
              <a:ext cx="523" cy="79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77800" tIns="114300" rIns="177800" bIns="114300" anchor="ctr"/>
            <a:lstStyle/>
            <a:p>
              <a:pPr defTabSz="1298575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О </a:t>
              </a:r>
              <a:r>
                <a:rPr lang="ru-RU" sz="3200" b="1" dirty="0" smtClean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холдинге</a:t>
              </a:r>
              <a:endParaRPr lang="ru-RU" sz="3200" dirty="0"/>
            </a:p>
          </p:txBody>
        </p:sp>
      </p:grpSp>
      <p:pic>
        <p:nvPicPr>
          <p:cNvPr id="4101" name="Picture 6" descr="image4.png"/>
          <p:cNvPicPr>
            <a:picLocks noChangeAspect="1"/>
          </p:cNvPicPr>
          <p:nvPr/>
        </p:nvPicPr>
        <p:blipFill>
          <a:blip r:embed="rId5" cstate="print"/>
          <a:srcRect l="9961" t="41016" r="27930" b="39206"/>
          <a:stretch>
            <a:fillRect/>
          </a:stretch>
        </p:blipFill>
        <p:spPr bwMode="auto">
          <a:xfrm>
            <a:off x="715963" y="590550"/>
            <a:ext cx="5080000" cy="1293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21453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/>
          </p:cNvSpPr>
          <p:nvPr/>
        </p:nvSpPr>
        <p:spPr bwMode="auto">
          <a:xfrm>
            <a:off x="303213" y="2597150"/>
            <a:ext cx="12295187" cy="66087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288995" bIns="0" anchor="ctr"/>
          <a:lstStyle/>
          <a:p>
            <a:pPr marL="133350" indent="-133350" algn="l" defTabSz="1298575">
              <a:spcBef>
                <a:spcPts val="200"/>
              </a:spcBef>
            </a:pPr>
            <a:r>
              <a:rPr lang="ru-RU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2000-е годы. Силовой лоббизм</a:t>
            </a:r>
            <a:endParaRPr lang="ru-RU" sz="25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33350" indent="-133350" algn="l" defTabSz="1298575">
              <a:spcBef>
                <a:spcPts val="200"/>
              </a:spcBef>
            </a:pPr>
            <a:endParaRPr lang="ru-RU" sz="1100" dirty="0">
              <a:solidFill>
                <a:srgbClr val="E60904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133350" indent="-133350" algn="l" defTabSz="1298575">
              <a:spcBef>
                <a:spcPts val="200"/>
              </a:spcBef>
            </a:pPr>
            <a:endParaRPr lang="ru-RU" sz="1100" b="1" dirty="0">
              <a:solidFill>
                <a:srgbClr val="E51515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Перераспределение ресурсов в пользу силовиков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Разрушение </a:t>
            </a:r>
            <a:r>
              <a:rPr lang="ru-RU" sz="3200" dirty="0" err="1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медийных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империй, контролируемых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олигархами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Ликвидация большей части региональных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режимов, действовавших 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в логике феодальной вольницы. Конец эры губернаторов-политических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тяжеловесов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Основные участники – государственные корпорации. Центр принятия решений — вариант советского Политбюро. Процесс —поддержание </a:t>
            </a:r>
            <a:r>
              <a:rPr lang="ru-RU" sz="3200" dirty="0" err="1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межкланового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баланса. Основной упор сделан на создание корпораций-«национальных чемпионов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»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133350" indent="-133350" algn="l" defTabSz="1298575"/>
            <a:r>
              <a:rPr lang="ru-RU" sz="25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25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4101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02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298575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Динамика развития лоббистских технологий в России</a:t>
              </a:r>
              <a:endParaRPr lang="ru-RU" sz="3200" dirty="0"/>
            </a:p>
          </p:txBody>
        </p:sp>
      </p:grpSp>
      <p:pic>
        <p:nvPicPr>
          <p:cNvPr id="4100" name="Picture 4" descr="image.png"/>
          <p:cNvPicPr>
            <a:picLocks noChangeAspect="1"/>
          </p:cNvPicPr>
          <p:nvPr/>
        </p:nvPicPr>
        <p:blipFill>
          <a:blip r:embed="rId3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10.jpg"/>
          <p:cNvPicPr>
            <a:picLocks noChangeAspect="1"/>
          </p:cNvPicPr>
          <p:nvPr/>
        </p:nvPicPr>
        <p:blipFill>
          <a:blip r:embed="rId2" cstate="print"/>
          <a:srcRect l="8594" t="22916" r="13277" b="13541"/>
          <a:stretch>
            <a:fillRect/>
          </a:stretch>
        </p:blipFill>
        <p:spPr bwMode="auto">
          <a:xfrm>
            <a:off x="7715250" y="3448050"/>
            <a:ext cx="5095875" cy="39020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123" name="Rectangle 3"/>
          <p:cNvSpPr>
            <a:spLocks/>
          </p:cNvSpPr>
          <p:nvPr/>
        </p:nvSpPr>
        <p:spPr bwMode="auto">
          <a:xfrm>
            <a:off x="358775" y="2932584"/>
            <a:ext cx="7500938" cy="582381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7000" tIns="76200" rIns="127000" bIns="76200"/>
          <a:lstStyle/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1</a:t>
            </a:r>
            <a:r>
              <a:rPr lang="en-US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9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 </a:t>
            </a:r>
            <a:r>
              <a:rPr lang="ru-RU" sz="28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лет на рынке 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политической аналитики, </a:t>
            </a:r>
            <a:r>
              <a:rPr lang="ru-RU" sz="28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консультирования и лоббизма;</a:t>
            </a:r>
          </a:p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28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Эксклюзивная аналитика для лиц, принимающих решения;</a:t>
            </a:r>
          </a:p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28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Консалтинг бизнеса и органов государственной 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власти;</a:t>
            </a:r>
            <a:endParaRPr lang="ru-RU" sz="2800" dirty="0">
              <a:solidFill>
                <a:srgbClr val="7F7F7F"/>
              </a:solidFill>
              <a:latin typeface="Helvetica" pitchFamily="34" charset="0"/>
              <a:ea typeface="+mn-ea"/>
              <a:cs typeface="Helvetica" pitchFamily="34" charset="0"/>
              <a:sym typeface="Helvetica" pitchFamily="34" charset="0"/>
            </a:endParaRPr>
          </a:p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Более 200 успешных политических кампаний;</a:t>
            </a:r>
            <a:endParaRPr lang="ru-RU" sz="2800" dirty="0">
              <a:solidFill>
                <a:srgbClr val="7F7F7F"/>
              </a:solidFill>
              <a:latin typeface="Helvetica" pitchFamily="34" charset="0"/>
              <a:ea typeface="+mn-ea"/>
              <a:cs typeface="Helvetica" pitchFamily="34" charset="0"/>
              <a:sym typeface="Helvetica" pitchFamily="34" charset="0"/>
            </a:endParaRPr>
          </a:p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28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Более 40 успешных лоббистских 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кампаний.</a:t>
            </a:r>
          </a:p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Опыт </a:t>
            </a:r>
            <a:r>
              <a:rPr lang="ru-RU" sz="28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работы в различных странах и </a:t>
            </a:r>
            <a:r>
              <a:rPr lang="ru-RU" sz="28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регионах.</a:t>
            </a:r>
            <a:endParaRPr lang="ru-RU" sz="2800" dirty="0">
              <a:solidFill>
                <a:srgbClr val="7F7F7F"/>
              </a:solidFill>
              <a:latin typeface="Helvetica" pitchFamily="34" charset="0"/>
              <a:ea typeface="+mn-ea"/>
              <a:cs typeface="Helvetica" pitchFamily="34" charset="0"/>
              <a:sym typeface="Helvetica" pitchFamily="34" charset="0"/>
            </a:endParaRPr>
          </a:p>
          <a:p>
            <a:pPr marL="540000" lvl="1" indent="-540000" algn="l" defTabSz="1298575">
              <a:spcBef>
                <a:spcPts val="0"/>
              </a:spcBef>
              <a:buSzPct val="100000"/>
              <a:buBlip>
                <a:blip r:embed="rId3"/>
              </a:buBlip>
            </a:pPr>
            <a:endParaRPr lang="ru-RU" sz="2800" dirty="0">
              <a:solidFill>
                <a:srgbClr val="7F7F7F"/>
              </a:solidFill>
              <a:latin typeface="Helvetica" pitchFamily="34" charset="0"/>
              <a:ea typeface="+mn-ea"/>
              <a:cs typeface="Helvetica" pitchFamily="34" charset="0"/>
              <a:sym typeface="Helvetica" pitchFamily="34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67425" y="579438"/>
            <a:ext cx="6650038" cy="1162050"/>
            <a:chOff x="0" y="0"/>
            <a:chExt cx="524" cy="92"/>
          </a:xfrm>
        </p:grpSpPr>
        <p:pic>
          <p:nvPicPr>
            <p:cNvPr id="5126" name="Picture 5" descr="image9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24" cy="92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5127" name="Rectangle 6"/>
            <p:cNvSpPr>
              <a:spLocks/>
            </p:cNvSpPr>
            <p:nvPr/>
          </p:nvSpPr>
          <p:spPr bwMode="auto">
            <a:xfrm>
              <a:off x="0" y="22"/>
              <a:ext cx="523" cy="49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77800" tIns="114300" rIns="177800" bIns="114300" anchor="ctr"/>
            <a:lstStyle/>
            <a:p>
              <a:pPr defTabSz="1298575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О </a:t>
              </a:r>
              <a:r>
                <a:rPr lang="ru-RU" sz="3200" b="1" dirty="0" smtClean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холдинге</a:t>
              </a:r>
              <a:endParaRPr lang="ru-RU" sz="3200" dirty="0"/>
            </a:p>
          </p:txBody>
        </p:sp>
      </p:grpSp>
      <p:pic>
        <p:nvPicPr>
          <p:cNvPr id="5125" name="Picture 6" descr="image4.png"/>
          <p:cNvPicPr>
            <a:picLocks noChangeAspect="1"/>
          </p:cNvPicPr>
          <p:nvPr/>
        </p:nvPicPr>
        <p:blipFill>
          <a:blip r:embed="rId5" cstate="print"/>
          <a:srcRect l="9961" t="41016" r="27930" b="39206"/>
          <a:stretch>
            <a:fillRect/>
          </a:stretch>
        </p:blipFill>
        <p:spPr bwMode="auto">
          <a:xfrm>
            <a:off x="715963" y="590550"/>
            <a:ext cx="5080000" cy="1293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11393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216650" y="590550"/>
            <a:ext cx="6429375" cy="1143000"/>
            <a:chOff x="0" y="0"/>
            <a:chExt cx="416" cy="96"/>
          </a:xfrm>
        </p:grpSpPr>
        <p:sp>
          <p:nvSpPr>
            <p:cNvPr id="6153" name="Rectangle 3"/>
            <p:cNvSpPr>
              <a:spLocks/>
            </p:cNvSpPr>
            <p:nvPr/>
          </p:nvSpPr>
          <p:spPr bwMode="auto">
            <a:xfrm>
              <a:off x="0" y="0"/>
              <a:ext cx="416" cy="96"/>
            </a:xfrm>
            <a:prstGeom prst="rect">
              <a:avLst/>
            </a:prstGeom>
            <a:solidFill>
              <a:srgbClr val="E60904"/>
            </a:solidFill>
            <a:ln w="25400">
              <a:solidFill>
                <a:srgbClr val="EA0904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154" name="Rectangle 4"/>
            <p:cNvSpPr>
              <a:spLocks/>
            </p:cNvSpPr>
            <p:nvPr/>
          </p:nvSpPr>
          <p:spPr bwMode="auto">
            <a:xfrm>
              <a:off x="0" y="22"/>
              <a:ext cx="416" cy="52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7000" tIns="63500" rIns="127000" bIns="63500" anchor="ctr"/>
            <a:lstStyle/>
            <a:p>
              <a:pPr defTabSz="1298575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 Light Oblique" charset="0"/>
                </a:rPr>
                <a:t>Президент холдинга</a:t>
              </a:r>
              <a:endParaRPr lang="ru-RU" sz="32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</p:grpSp>
      <p:pic>
        <p:nvPicPr>
          <p:cNvPr id="6147" name="Picture 5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4" y="1636440"/>
            <a:ext cx="5043413" cy="41347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148" name="Rectangle 6"/>
          <p:cNvSpPr>
            <a:spLocks/>
          </p:cNvSpPr>
          <p:nvPr/>
        </p:nvSpPr>
        <p:spPr bwMode="auto">
          <a:xfrm>
            <a:off x="0" y="3454400"/>
            <a:ext cx="5384800" cy="127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7000" tIns="63500" rIns="127000" bIns="63500"/>
          <a:lstStyle/>
          <a:p>
            <a:pPr algn="l" defTabSz="914400"/>
            <a:endParaRPr lang="ru-RU" sz="1800">
              <a:latin typeface="Helvetica Light Oblique" charset="0"/>
              <a:ea typeface="Helvetica Light Oblique" charset="0"/>
              <a:cs typeface="Helvetica Light Oblique" charset="0"/>
              <a:sym typeface="Helvetica Light Oblique" charset="0"/>
            </a:endParaRPr>
          </a:p>
          <a:p>
            <a:pPr algn="l" defTabSz="914400">
              <a:lnSpc>
                <a:spcPct val="90000"/>
              </a:lnSpc>
              <a:spcBef>
                <a:spcPts val="400"/>
              </a:spcBef>
            </a:pPr>
            <a:r>
              <a:rPr lang="ru-RU" sz="3400">
                <a:solidFill>
                  <a:srgbClr val="A6A6A6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   </a:t>
            </a:r>
            <a:endParaRPr lang="ru-RU"/>
          </a:p>
        </p:txBody>
      </p:sp>
      <p:sp>
        <p:nvSpPr>
          <p:cNvPr id="6149" name="Rectangle 7"/>
          <p:cNvSpPr>
            <a:spLocks/>
          </p:cNvSpPr>
          <p:nvPr/>
        </p:nvSpPr>
        <p:spPr bwMode="auto">
          <a:xfrm>
            <a:off x="6145213" y="1996480"/>
            <a:ext cx="6351587" cy="142617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7000" tIns="63500" rIns="127000" bIns="63500"/>
          <a:lstStyle/>
          <a:p>
            <a:pPr defTabSz="914400"/>
            <a:r>
              <a:rPr lang="ru-RU" sz="3100" dirty="0" err="1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Минченко</a:t>
            </a:r>
            <a:r>
              <a:rPr lang="ru-RU" sz="31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Евгений Николаевич</a:t>
            </a:r>
          </a:p>
          <a:p>
            <a:pPr algn="r" defTabSz="914400"/>
            <a:endParaRPr lang="ru-RU" sz="3400" b="1" dirty="0">
              <a:solidFill>
                <a:srgbClr val="EA0904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0" name="Rectangle 8"/>
          <p:cNvSpPr>
            <a:spLocks/>
          </p:cNvSpPr>
          <p:nvPr/>
        </p:nvSpPr>
        <p:spPr bwMode="auto">
          <a:xfrm>
            <a:off x="5859463" y="2788568"/>
            <a:ext cx="7000875" cy="387417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900" tIns="50800" rIns="88900" bIns="50800"/>
          <a:lstStyle/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Вице-президент Российской Ассоциации по связям с общественностью (РАСО);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Эксперт </a:t>
            </a: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комитетов Государственной Думы ФС РФ по безопасности (1999-2011) и делам СНГ (2004-2011</a:t>
            </a:r>
            <a:r>
              <a:rPr lang="ru-RU" sz="24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);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>
                <a:solidFill>
                  <a:srgbClr val="7F7F7F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Преподаватель факультета мировой политики МГУ;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endParaRPr lang="ru-RU" sz="2500" dirty="0">
              <a:solidFill>
                <a:srgbClr val="7F7F7F"/>
              </a:solidFill>
              <a:latin typeface="Helvetica" pitchFamily="34" charset="0"/>
              <a:ea typeface="+mn-ea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1" name="Rectangle 8"/>
          <p:cNvSpPr>
            <a:spLocks/>
          </p:cNvSpPr>
          <p:nvPr/>
        </p:nvSpPr>
        <p:spPr bwMode="auto">
          <a:xfrm>
            <a:off x="223079" y="5380856"/>
            <a:ext cx="12717462" cy="298167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900" tIns="50800" rIns="88900" bIns="50800"/>
          <a:lstStyle/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Автор </a:t>
            </a: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книги «Как стать и остаться губернатором» (Лучшая работа по теории PR 2001 года в России по итогам конкурсов «Серебряный лучник» и «Белое крыло»);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На протяжении нескольких лет входит в ТОП-20 лучших политтехнологов России (по версии "Общей газеты").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В 2011 году вошел в десятку самых известных политтехнологов России по версии газеты "Ведомости" и компании "</a:t>
            </a:r>
            <a:r>
              <a:rPr lang="ru-RU" sz="2400" dirty="0" err="1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Медиалогия</a:t>
            </a: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".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"Коммуникационный холдинг "Минченко консалтинг" находится на первом месте в Рейтинге основных игроков на рынке политического консалтинга в России (журнал "Компания", сентябрь 2011 г</a:t>
            </a:r>
            <a:r>
              <a:rPr lang="ru-RU" sz="24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.).</a:t>
            </a:r>
          </a:p>
          <a:p>
            <a:pPr marL="540000" lvl="1" indent="-540000" algn="l" defTabSz="1298575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3"/>
              </a:buBlip>
            </a:pPr>
            <a:r>
              <a:rPr lang="ru-RU" sz="2400" dirty="0" smtClean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Соавтор </a:t>
            </a:r>
            <a:r>
              <a:rPr lang="ru-RU" sz="2400" dirty="0">
                <a:solidFill>
                  <a:srgbClr val="7F7F7F"/>
                </a:solidFill>
                <a:latin typeface="Helvetica" pitchFamily="34" charset="0"/>
                <a:ea typeface="+mn-ea"/>
                <a:cs typeface="Helvetica" pitchFamily="34" charset="0"/>
                <a:sym typeface="Helvetica" pitchFamily="34" charset="0"/>
              </a:rPr>
              <a:t>проектов «Рейтинг политической выживаемости губернаторов» и «Индекс политического влияния мэров».</a:t>
            </a:r>
          </a:p>
        </p:txBody>
      </p:sp>
      <p:pic>
        <p:nvPicPr>
          <p:cNvPr id="6152" name="Picture 6" descr="image4.png"/>
          <p:cNvPicPr>
            <a:picLocks noChangeAspect="1"/>
          </p:cNvPicPr>
          <p:nvPr/>
        </p:nvPicPr>
        <p:blipFill>
          <a:blip r:embed="rId4" cstate="print"/>
          <a:srcRect l="9961" t="41016" r="27930" b="39206"/>
          <a:stretch>
            <a:fillRect/>
          </a:stretch>
        </p:blipFill>
        <p:spPr bwMode="auto">
          <a:xfrm>
            <a:off x="715963" y="590550"/>
            <a:ext cx="5080000" cy="1293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12337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" descr="3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170488" y="268288"/>
            <a:ext cx="28416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876800"/>
            <a:ext cx="13004800" cy="4876800"/>
          </a:xfrm>
          <a:prstGeom prst="rect">
            <a:avLst/>
          </a:prstGeom>
          <a:solidFill>
            <a:srgbClr val="E90D12"/>
          </a:solidFill>
          <a:ln>
            <a:solidFill>
              <a:srgbClr val="EC2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ru-RU" sz="3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56" name="Прямоугольник 5"/>
          <p:cNvSpPr>
            <a:spLocks noChangeArrowheads="1"/>
          </p:cNvSpPr>
          <p:nvPr/>
        </p:nvSpPr>
        <p:spPr bwMode="auto">
          <a:xfrm>
            <a:off x="0" y="5689600"/>
            <a:ext cx="13004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Коммуникационный холдинг «МИНЧЕНКО </a:t>
            </a:r>
            <a:r>
              <a:rPr lang="ru-RU" sz="3400" dirty="0" smtClean="0">
                <a:solidFill>
                  <a:srgbClr val="FFFFFF"/>
                </a:solidFill>
              </a:rPr>
              <a:t>КОНСАЛТИНГ» </a:t>
            </a:r>
            <a:endParaRPr lang="ru-RU" sz="3400" dirty="0">
              <a:solidFill>
                <a:srgbClr val="FFFFFF"/>
              </a:solidFill>
            </a:endParaRPr>
          </a:p>
          <a:p>
            <a:r>
              <a:rPr lang="ru-RU" sz="3400" dirty="0">
                <a:solidFill>
                  <a:srgbClr val="FFFFFF"/>
                </a:solidFill>
                <a:sym typeface="Helvetica" pitchFamily="34" charset="0"/>
              </a:rPr>
              <a:t>123557, Москва, Большой Тишинский пер., д. 38, </a:t>
            </a:r>
            <a:r>
              <a:rPr lang="ru-RU" sz="3400" dirty="0" err="1">
                <a:solidFill>
                  <a:srgbClr val="FFFFFF"/>
                </a:solidFill>
                <a:sym typeface="Helvetica" pitchFamily="34" charset="0"/>
              </a:rPr>
              <a:t>оф</a:t>
            </a:r>
            <a:r>
              <a:rPr lang="ru-RU" sz="3400" dirty="0">
                <a:solidFill>
                  <a:srgbClr val="FFFFFF"/>
                </a:solidFill>
                <a:sym typeface="Helvetica" pitchFamily="34" charset="0"/>
              </a:rPr>
              <a:t>. 730</a:t>
            </a:r>
            <a:br>
              <a:rPr lang="ru-RU" sz="3400" dirty="0">
                <a:solidFill>
                  <a:srgbClr val="FFFFFF"/>
                </a:solidFill>
                <a:sym typeface="Helvetica" pitchFamily="34" charset="0"/>
              </a:rPr>
            </a:br>
            <a:r>
              <a:rPr lang="ru-RU" sz="3400" dirty="0">
                <a:solidFill>
                  <a:srgbClr val="FFFFFF"/>
                </a:solidFill>
                <a:sym typeface="Helvetica" pitchFamily="34" charset="0"/>
              </a:rPr>
              <a:t>Телефон: +7 </a:t>
            </a:r>
            <a:r>
              <a:rPr lang="ru-RU" sz="3400" dirty="0" smtClean="0">
                <a:solidFill>
                  <a:srgbClr val="FFFFFF"/>
                </a:solidFill>
                <a:sym typeface="Helvetica" pitchFamily="34" charset="0"/>
              </a:rPr>
              <a:t>495 </a:t>
            </a:r>
            <a:r>
              <a:rPr lang="ru-RU" sz="3400" smtClean="0">
                <a:solidFill>
                  <a:srgbClr val="FFFFFF"/>
                </a:solidFill>
                <a:sym typeface="Helvetica" pitchFamily="34" charset="0"/>
              </a:rPr>
              <a:t>605 36 81</a:t>
            </a:r>
            <a:r>
              <a:rPr lang="ru-RU" sz="3400" dirty="0">
                <a:solidFill>
                  <a:srgbClr val="FFFFFF"/>
                </a:solidFill>
                <a:sym typeface="Helvetica" pitchFamily="34" charset="0"/>
              </a:rPr>
              <a:t>, факс: +</a:t>
            </a:r>
            <a:r>
              <a:rPr lang="ru-RU" sz="3400">
                <a:solidFill>
                  <a:srgbClr val="FFFFFF"/>
                </a:solidFill>
                <a:sym typeface="Helvetica" pitchFamily="34" charset="0"/>
              </a:rPr>
              <a:t>7 </a:t>
            </a:r>
            <a:r>
              <a:rPr lang="ru-RU" sz="3400" smtClean="0">
                <a:solidFill>
                  <a:srgbClr val="FFFFFF"/>
                </a:solidFill>
                <a:sym typeface="Helvetica" pitchFamily="34" charset="0"/>
              </a:rPr>
              <a:t>495 605 36 80</a:t>
            </a:r>
            <a:endParaRPr lang="ru-RU" sz="3400" dirty="0">
              <a:solidFill>
                <a:srgbClr val="FFFFFF"/>
              </a:solidFill>
              <a:sym typeface="Helvetica" pitchFamily="34" charset="0"/>
            </a:endParaRPr>
          </a:p>
          <a:p>
            <a:r>
              <a:rPr lang="ru-RU" sz="3400" dirty="0">
                <a:solidFill>
                  <a:srgbClr val="FFFFFF"/>
                </a:solidFill>
              </a:rPr>
              <a:t> </a:t>
            </a:r>
            <a:r>
              <a:rPr lang="ru-RU" sz="3400" dirty="0" err="1">
                <a:solidFill>
                  <a:srgbClr val="FFFFFF"/>
                </a:solidFill>
              </a:rPr>
              <a:t>office@minchenko.ru</a:t>
            </a:r>
            <a:endParaRPr lang="ru-RU" sz="3400" dirty="0">
              <a:solidFill>
                <a:srgbClr val="FFFFFF"/>
              </a:solidFill>
            </a:endParaRPr>
          </a:p>
          <a:p>
            <a:endParaRPr lang="ru-RU" sz="28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57" name="Прямоугольник 8"/>
          <p:cNvSpPr>
            <a:spLocks noChangeArrowheads="1"/>
          </p:cNvSpPr>
          <p:nvPr/>
        </p:nvSpPr>
        <p:spPr bwMode="auto">
          <a:xfrm>
            <a:off x="768350" y="2235200"/>
            <a:ext cx="116379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en-US" sz="8500" b="1">
                <a:solidFill>
                  <a:srgbClr val="EA0904"/>
                </a:solidFill>
                <a:latin typeface="Calibri" pitchFamily="34" charset="0"/>
              </a:rPr>
              <a:t>www.minchenko.ru</a:t>
            </a:r>
          </a:p>
          <a:p>
            <a:r>
              <a:rPr lang="en-US" sz="3200" b="1">
                <a:solidFill>
                  <a:srgbClr val="EA0904"/>
                </a:solidFill>
              </a:rPr>
              <a:t>I </a:t>
            </a:r>
            <a:r>
              <a:rPr lang="ru-RU" sz="3200">
                <a:solidFill>
                  <a:srgbClr val="A6A6A6"/>
                </a:solidFill>
                <a:latin typeface="Calibri" pitchFamily="34" charset="0"/>
                <a:sym typeface="Helvetica" pitchFamily="34" charset="0"/>
              </a:rPr>
              <a:t>исследования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 b="1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I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>
                <a:solidFill>
                  <a:srgbClr val="A6A6A6"/>
                </a:solidFill>
                <a:latin typeface="Calibri" pitchFamily="34" charset="0"/>
                <a:sym typeface="Helvetica" pitchFamily="34" charset="0"/>
              </a:rPr>
              <a:t>аналитика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 b="1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I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>
                <a:solidFill>
                  <a:srgbClr val="A6A6A6"/>
                </a:solidFill>
                <a:latin typeface="Calibri" pitchFamily="34" charset="0"/>
                <a:sym typeface="Helvetica" pitchFamily="34" charset="0"/>
              </a:rPr>
              <a:t>PR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 b="1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I </a:t>
            </a:r>
            <a:r>
              <a:rPr lang="ru-RU" sz="3200">
                <a:solidFill>
                  <a:srgbClr val="A6A6A6"/>
                </a:solidFill>
                <a:latin typeface="Calibri" pitchFamily="34" charset="0"/>
                <a:sym typeface="Helvetica" pitchFamily="34" charset="0"/>
              </a:rPr>
              <a:t>GR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 b="1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I</a:t>
            </a:r>
            <a:r>
              <a:rPr lang="ru-RU" sz="3200">
                <a:solidFill>
                  <a:srgbClr val="EA0904"/>
                </a:solidFill>
                <a:latin typeface="Calibri" pitchFamily="34" charset="0"/>
                <a:sym typeface="Helvetica" pitchFamily="34" charset="0"/>
              </a:rPr>
              <a:t> </a:t>
            </a:r>
            <a:r>
              <a:rPr lang="ru-RU" sz="3200">
                <a:solidFill>
                  <a:srgbClr val="A6A6A6"/>
                </a:solidFill>
                <a:latin typeface="Calibri" pitchFamily="34" charset="0"/>
                <a:sym typeface="Helvetica" pitchFamily="34" charset="0"/>
              </a:rPr>
              <a:t>геополитический лоббизм </a:t>
            </a:r>
            <a:r>
              <a:rPr lang="en-US" sz="3200" b="1">
                <a:solidFill>
                  <a:srgbClr val="EA0904"/>
                </a:solidFill>
              </a:rPr>
              <a:t>I</a:t>
            </a:r>
          </a:p>
          <a:p>
            <a:endParaRPr lang="ru-RU" sz="8500" b="1">
              <a:solidFill>
                <a:srgbClr val="EA090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303213" y="2344738"/>
            <a:ext cx="8502650" cy="7408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288995" bIns="0" anchor="ctr"/>
          <a:lstStyle/>
          <a:p>
            <a:pPr marL="201613" indent="-201613" algn="l" defTabSz="1298575">
              <a:spcBef>
                <a:spcPts val="200"/>
              </a:spcBef>
            </a:pPr>
            <a:r>
              <a:rPr lang="ru-RU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2010-е годы.</a:t>
            </a:r>
            <a:r>
              <a:rPr lang="ru-RU" sz="3400" dirty="0" smtClean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Династический </a:t>
            </a:r>
            <a:r>
              <a:rPr lang="ru-RU" sz="3400" dirty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этап</a:t>
            </a:r>
            <a:endParaRPr lang="ru-RU" sz="25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01613" indent="-201613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2"/>
              </a:buBlip>
            </a:pPr>
            <a:endParaRPr lang="ru-RU" sz="32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Основной игрок – номенклатурные кланы</a:t>
            </a: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Задача - перераспределение собственности и консолидированных государством активов в пользу новых собственников</a:t>
            </a: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Стремление правящей элиты создать потомственную аристократию, которая могла бы передавать обретенную собственность по наследству </a:t>
            </a:r>
            <a:endParaRPr lang="ru-RU" sz="32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Борьба за легализацию новых капиталов на Западе</a:t>
            </a:r>
          </a:p>
          <a:p>
            <a:pPr marL="669925" indent="-669925" algn="l" defTabSz="1298575" eaLnBrk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Рост 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эффективности массовых и </a:t>
            </a:r>
            <a:r>
              <a:rPr lang="ru-RU" sz="3200" dirty="0" err="1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медийных</a:t>
            </a:r>
            <a:r>
              <a:rPr lang="ru-RU" sz="32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</a:t>
            </a: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кампаний</a:t>
            </a:r>
            <a:endParaRPr lang="ru-RU" sz="3200" dirty="0">
              <a:solidFill>
                <a:srgbClr val="595959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pic>
        <p:nvPicPr>
          <p:cNvPr id="5123" name="Picture 3" descr="image15.jpg"/>
          <p:cNvPicPr>
            <a:picLocks noChangeAspect="1"/>
          </p:cNvPicPr>
          <p:nvPr/>
        </p:nvPicPr>
        <p:blipFill>
          <a:blip r:embed="rId3" cstate="print"/>
          <a:srcRect l="12054"/>
          <a:stretch>
            <a:fillRect/>
          </a:stretch>
        </p:blipFill>
        <p:spPr bwMode="auto">
          <a:xfrm>
            <a:off x="8805863" y="2038350"/>
            <a:ext cx="4198937" cy="7715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5126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27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298575"/>
              <a:r>
                <a:rPr lang="ru-RU" sz="32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Динамика развития лоббистских технологий в России</a:t>
              </a:r>
              <a:endParaRPr lang="ru-RU" sz="3200" dirty="0"/>
            </a:p>
          </p:txBody>
        </p:sp>
      </p:grpSp>
      <p:pic>
        <p:nvPicPr>
          <p:cNvPr id="5125" name="Picture 4" descr="image.png"/>
          <p:cNvPicPr>
            <a:picLocks noChangeAspect="1"/>
          </p:cNvPicPr>
          <p:nvPr/>
        </p:nvPicPr>
        <p:blipFill>
          <a:blip r:embed="rId4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6150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151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Новое Политбюро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6147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13300" y="1876425"/>
            <a:ext cx="8191500" cy="7416800"/>
          </a:xfrm>
        </p:spPr>
        <p:txBody>
          <a:bodyPr lIns="126435" tIns="72248" rIns="126435" bIns="72248" anchor="t"/>
          <a:lstStyle/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    Правящая элита России может быть описана в модели  советского коллективного властного органа Политбюро ЦК КПСС</a:t>
            </a: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endParaRPr lang="ru-RU" sz="8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None/>
            </a:pPr>
            <a:r>
              <a:rPr lang="ru-RU" sz="3400" dirty="0" smtClean="0">
                <a:solidFill>
                  <a:srgbClr val="E60904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Специфика Политбюро 2.0</a:t>
            </a: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endParaRPr lang="ru-RU" sz="8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Никогда не собирается на общие совещания</a:t>
            </a: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Формальный статус не всегда соотносится с реальным влиянием на процесс принятия решений</a:t>
            </a: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Несколько кругов: «силовой», «политический», «технический» и «предпринимательский», - соперничают за влияние на Политбюро 2.0 и «выдвигают» своих кандидатов на вхождение в него</a:t>
            </a:r>
            <a:endParaRPr lang="en-US" sz="32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r>
              <a:rPr lang="ru-RU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Helvetica" pitchFamily="34" charset="0"/>
              </a:rPr>
              <a:t>Вместе с административными кланами они образуют аналог ЦК КПСС</a:t>
            </a:r>
          </a:p>
          <a:p>
            <a:pPr marL="366713" indent="-366713" defTabSz="12985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Tx/>
              <a:buBlip>
                <a:blip r:embed="rId3"/>
              </a:buBlip>
            </a:pPr>
            <a:endParaRPr lang="ru-RU" sz="32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  <a:sym typeface="Helvetica" pitchFamily="34" charset="0"/>
            </a:endParaRPr>
          </a:p>
        </p:txBody>
      </p:sp>
      <p:pic>
        <p:nvPicPr>
          <p:cNvPr id="6149" name="Picture 6" descr="1222 copy.jpg"/>
          <p:cNvPicPr>
            <a:picLocks noChangeAspect="1"/>
          </p:cNvPicPr>
          <p:nvPr/>
        </p:nvPicPr>
        <p:blipFill>
          <a:blip r:embed="rId4" cstate="print"/>
          <a:srcRect t="4849" r="23224"/>
          <a:stretch>
            <a:fillRect/>
          </a:stretch>
        </p:blipFill>
        <p:spPr bwMode="auto">
          <a:xfrm>
            <a:off x="0" y="2706688"/>
            <a:ext cx="4630738" cy="70469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08" y="203263"/>
            <a:ext cx="10750871" cy="934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1" descr="image.png"/>
          <p:cNvPicPr>
            <a:picLocks noChangeAspect="1"/>
          </p:cNvPicPr>
          <p:nvPr/>
        </p:nvPicPr>
        <p:blipFill>
          <a:blip r:embed="rId3" cstate="print"/>
          <a:srcRect l="41016" t="27930" r="39207" b="9961"/>
          <a:stretch>
            <a:fillRect/>
          </a:stretch>
        </p:blipFill>
        <p:spPr bwMode="auto">
          <a:xfrm rot="5400000">
            <a:off x="2030277" y="-669520"/>
            <a:ext cx="585395" cy="229833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age4.png"/>
          <p:cNvPicPr>
            <a:picLocks noChangeAspect="1"/>
          </p:cNvPicPr>
          <p:nvPr/>
        </p:nvPicPr>
        <p:blipFill>
          <a:blip r:embed="rId2" cstate="print"/>
          <a:srcRect l="9961" t="41016" r="27930" b="39206"/>
          <a:stretch>
            <a:fillRect/>
          </a:stretch>
        </p:blipFill>
        <p:spPr bwMode="auto">
          <a:xfrm>
            <a:off x="237705" y="8861768"/>
            <a:ext cx="2448272" cy="62354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96" y="196280"/>
            <a:ext cx="12714220" cy="84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355600" y="369888"/>
            <a:ext cx="8091488" cy="1254125"/>
            <a:chOff x="0" y="0"/>
            <a:chExt cx="638" cy="99"/>
          </a:xfrm>
        </p:grpSpPr>
        <p:sp>
          <p:nvSpPr>
            <p:cNvPr id="9221" name="Rectangle 2"/>
            <p:cNvSpPr>
              <a:spLocks/>
            </p:cNvSpPr>
            <p:nvPr/>
          </p:nvSpPr>
          <p:spPr bwMode="auto">
            <a:xfrm>
              <a:off x="0" y="0"/>
              <a:ext cx="638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222" name="Rectangle 3"/>
            <p:cNvSpPr>
              <a:spLocks/>
            </p:cNvSpPr>
            <p:nvPr/>
          </p:nvSpPr>
          <p:spPr bwMode="auto">
            <a:xfrm>
              <a:off x="0" y="23"/>
              <a:ext cx="638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Команда премьер-министра Медведева</a:t>
              </a:r>
              <a:endParaRPr lang="en-US" sz="3200" b="1" dirty="0">
                <a:solidFill>
                  <a:srgbClr val="FFFFFF"/>
                </a:solidFill>
                <a:latin typeface="+mj-lt"/>
                <a:ea typeface="Helvetica" pitchFamily="34" charset="0"/>
                <a:cs typeface="Calibri" pitchFamily="34" charset="0"/>
                <a:sym typeface="Helvetica" pitchFamily="34" charset="0"/>
              </a:endParaRPr>
            </a:p>
          </p:txBody>
        </p:sp>
      </p:grpSp>
      <p:pic>
        <p:nvPicPr>
          <p:cNvPr id="9219" name="Picture 4" descr="image.png"/>
          <p:cNvPicPr>
            <a:picLocks noChangeAspect="1"/>
          </p:cNvPicPr>
          <p:nvPr/>
        </p:nvPicPr>
        <p:blipFill>
          <a:blip r:embed="rId2" cstate="print"/>
          <a:srcRect l="9959" t="41014" r="27930" b="39209"/>
          <a:stretch>
            <a:fillRect/>
          </a:stretch>
        </p:blipFill>
        <p:spPr bwMode="auto">
          <a:xfrm>
            <a:off x="8601075" y="473075"/>
            <a:ext cx="4352925" cy="11271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65" y="1728192"/>
            <a:ext cx="12532331" cy="782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5273675" y="369888"/>
            <a:ext cx="7324725" cy="1254125"/>
            <a:chOff x="0" y="0"/>
            <a:chExt cx="577" cy="99"/>
          </a:xfrm>
        </p:grpSpPr>
        <p:sp>
          <p:nvSpPr>
            <p:cNvPr id="10245" name="Rectangle 2"/>
            <p:cNvSpPr>
              <a:spLocks/>
            </p:cNvSpPr>
            <p:nvPr/>
          </p:nvSpPr>
          <p:spPr bwMode="auto">
            <a:xfrm>
              <a:off x="0" y="0"/>
              <a:ext cx="577" cy="99"/>
            </a:xfrm>
            <a:prstGeom prst="rect">
              <a:avLst/>
            </a:prstGeom>
            <a:solidFill>
              <a:srgbClr val="E90D12"/>
            </a:solidFill>
            <a:ln w="36124">
              <a:solidFill>
                <a:srgbClr val="EC203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246" name="Rectangle 3"/>
            <p:cNvSpPr>
              <a:spLocks/>
            </p:cNvSpPr>
            <p:nvPr/>
          </p:nvSpPr>
          <p:spPr bwMode="auto">
            <a:xfrm>
              <a:off x="0" y="23"/>
              <a:ext cx="577" cy="5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pPr defTabSz="1300163"/>
              <a:r>
                <a:rPr lang="ru-RU" sz="3200" b="1" dirty="0" smtClean="0">
                  <a:solidFill>
                    <a:srgbClr val="FFFFFF"/>
                  </a:solidFill>
                  <a:latin typeface="+mj-lt"/>
                  <a:ea typeface="Helvetica" pitchFamily="34" charset="0"/>
                  <a:cs typeface="Calibri" pitchFamily="34" charset="0"/>
                  <a:sym typeface="Helvetica" pitchFamily="34" charset="0"/>
                </a:rPr>
                <a:t>Семейно-либеральные круги власти</a:t>
              </a:r>
              <a:endParaRPr lang="ru-RU" sz="3200" dirty="0">
                <a:latin typeface="+mj-lt"/>
                <a:ea typeface="Helvetica" pitchFamily="34" charset="0"/>
                <a:cs typeface="Calibri" pitchFamily="34" charset="0"/>
              </a:endParaRPr>
            </a:p>
          </p:txBody>
        </p:sp>
      </p:grpSp>
      <p:pic>
        <p:nvPicPr>
          <p:cNvPr id="10243" name="Picture 4" descr="image.png"/>
          <p:cNvPicPr>
            <a:picLocks noChangeAspect="1"/>
          </p:cNvPicPr>
          <p:nvPr/>
        </p:nvPicPr>
        <p:blipFill>
          <a:blip r:embed="rId2" cstate="print"/>
          <a:srcRect l="9961" t="41016" r="27928" b="39209"/>
          <a:stretch>
            <a:fillRect/>
          </a:stretch>
        </p:blipFill>
        <p:spPr bwMode="auto">
          <a:xfrm>
            <a:off x="355600" y="369888"/>
            <a:ext cx="4813300" cy="1225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2932584"/>
            <a:ext cx="126950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1906</Words>
  <Application>Microsoft Macintosh PowerPoint</Application>
  <PresentationFormat>Custom</PresentationFormat>
  <Paragraphs>373</Paragraphs>
  <Slides>32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329</cp:revision>
  <dcterms:created xsi:type="dcterms:W3CDTF">2012-08-17T08:00:54Z</dcterms:created>
  <dcterms:modified xsi:type="dcterms:W3CDTF">2012-08-17T08:20:39Z</dcterms:modified>
</cp:coreProperties>
</file>